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7" r:id="rId8"/>
    <p:sldId id="270" r:id="rId9"/>
    <p:sldId id="271" r:id="rId10"/>
    <p:sldId id="272" r:id="rId11"/>
    <p:sldId id="275" r:id="rId12"/>
    <p:sldId id="273" r:id="rId13"/>
    <p:sldId id="274" r:id="rId14"/>
    <p:sldId id="278" r:id="rId15"/>
    <p:sldId id="276" r:id="rId16"/>
    <p:sldId id="277" r:id="rId17"/>
    <p:sldId id="279" r:id="rId18"/>
    <p:sldId id="28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1D1F"/>
    <a:srgbClr val="212121"/>
    <a:srgbClr val="F5F5F7"/>
    <a:srgbClr val="469C73"/>
    <a:srgbClr val="E7F7ED"/>
    <a:srgbClr val="FFF7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8FC9E-BB17-4640-B299-5B483351A4B8}" type="datetimeFigureOut">
              <a:rPr lang="ru-RU" smtClean="0"/>
              <a:t>29.05.2023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1C23D-18DB-4A97-9DC5-F942831252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3139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8FC9E-BB17-4640-B299-5B483351A4B8}" type="datetimeFigureOut">
              <a:rPr lang="ru-RU" smtClean="0"/>
              <a:t>29.05.2023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1C23D-18DB-4A97-9DC5-F942831252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1316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8FC9E-BB17-4640-B299-5B483351A4B8}" type="datetimeFigureOut">
              <a:rPr lang="ru-RU" smtClean="0"/>
              <a:t>29.05.2023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1C23D-18DB-4A97-9DC5-F942831252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8449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8FC9E-BB17-4640-B299-5B483351A4B8}" type="datetimeFigureOut">
              <a:rPr lang="ru-RU" smtClean="0"/>
              <a:t>29.05.2023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1C23D-18DB-4A97-9DC5-F942831252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0886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8FC9E-BB17-4640-B299-5B483351A4B8}" type="datetimeFigureOut">
              <a:rPr lang="ru-RU" smtClean="0"/>
              <a:t>29.05.2023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1C23D-18DB-4A97-9DC5-F942831252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9299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8FC9E-BB17-4640-B299-5B483351A4B8}" type="datetimeFigureOut">
              <a:rPr lang="ru-RU" smtClean="0"/>
              <a:t>29.05.2023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1C23D-18DB-4A97-9DC5-F942831252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3825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8FC9E-BB17-4640-B299-5B483351A4B8}" type="datetimeFigureOut">
              <a:rPr lang="ru-RU" smtClean="0"/>
              <a:t>29.05.2023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1C23D-18DB-4A97-9DC5-F942831252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0740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8FC9E-BB17-4640-B299-5B483351A4B8}" type="datetimeFigureOut">
              <a:rPr lang="ru-RU" smtClean="0"/>
              <a:t>29.05.2023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1C23D-18DB-4A97-9DC5-F942831252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9268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8FC9E-BB17-4640-B299-5B483351A4B8}" type="datetimeFigureOut">
              <a:rPr lang="ru-RU" smtClean="0"/>
              <a:t>29.05.2023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1C23D-18DB-4A97-9DC5-F942831252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5384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8FC9E-BB17-4640-B299-5B483351A4B8}" type="datetimeFigureOut">
              <a:rPr lang="ru-RU" smtClean="0"/>
              <a:t>29.05.2023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1C23D-18DB-4A97-9DC5-F942831252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3711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8FC9E-BB17-4640-B299-5B483351A4B8}" type="datetimeFigureOut">
              <a:rPr lang="ru-RU" smtClean="0"/>
              <a:t>29.05.2023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1C23D-18DB-4A97-9DC5-F942831252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5580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8FC9E-BB17-4640-B299-5B483351A4B8}" type="datetimeFigureOut">
              <a:rPr lang="ru-RU" smtClean="0"/>
              <a:t>29.05.2023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1C23D-18DB-4A97-9DC5-F942831252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6172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0D5BC9-6532-4C17-822F-CF9328E81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08077"/>
            <a:ext cx="9144000" cy="3135573"/>
          </a:xfrm>
        </p:spPr>
        <p:txBody>
          <a:bodyPr>
            <a:noAutofit/>
          </a:bodyPr>
          <a:lstStyle/>
          <a:p>
            <a:r>
              <a:rPr lang="ru-RU" sz="4400" b="1" dirty="0"/>
              <a:t>Создание модели распознавания движущихся биологических объектов на основе глубокого обучения</a:t>
            </a:r>
            <a:br>
              <a:rPr lang="ru-RU" sz="4400" b="1" dirty="0"/>
            </a:br>
            <a:br>
              <a:rPr lang="en-US" sz="4400" b="1" dirty="0"/>
            </a:br>
            <a:r>
              <a:rPr lang="en-US" sz="4400" b="1" dirty="0"/>
              <a:t>YOLOv8/v5/EfficientDet-Lite0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8DF4ACD-88F3-437E-A136-FC2AA4DCED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35538"/>
            <a:ext cx="9144000" cy="1655762"/>
          </a:xfrm>
        </p:spPr>
        <p:txBody>
          <a:bodyPr>
            <a:normAutofit/>
          </a:bodyPr>
          <a:lstStyle/>
          <a:p>
            <a:endParaRPr lang="ru-RU" sz="3000" dirty="0"/>
          </a:p>
          <a:p>
            <a:r>
              <a:rPr lang="ru-RU" sz="3000" dirty="0"/>
              <a:t>Фомичев Н.С.</a:t>
            </a:r>
            <a:endParaRPr lang="en-US" sz="3000" dirty="0"/>
          </a:p>
          <a:p>
            <a:r>
              <a:rPr lang="ru-RU" sz="3000" dirty="0"/>
              <a:t>ПИ20-1В</a:t>
            </a:r>
          </a:p>
        </p:txBody>
      </p:sp>
    </p:spTree>
    <p:extLst>
      <p:ext uri="{BB962C8B-B14F-4D97-AF65-F5344CB8AC3E}">
        <p14:creationId xmlns:p14="http://schemas.microsoft.com/office/powerpoint/2010/main" val="1876183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B20E58D-9B6D-4A09-B557-34306B66A8ED}"/>
              </a:ext>
            </a:extLst>
          </p:cNvPr>
          <p:cNvSpPr txBox="1">
            <a:spLocks/>
          </p:cNvSpPr>
          <p:nvPr/>
        </p:nvSpPr>
        <p:spPr>
          <a:xfrm>
            <a:off x="5707039" y="1248770"/>
            <a:ext cx="5039330" cy="19175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b="1" dirty="0"/>
              <a:t>Матрица ошибок</a:t>
            </a:r>
          </a:p>
          <a:p>
            <a:r>
              <a:rPr lang="ru-RU" sz="4800" b="1" dirty="0"/>
              <a:t>Кривая </a:t>
            </a:r>
            <a:r>
              <a:rPr lang="en-US" sz="4800" b="1" dirty="0"/>
              <a:t>F1-Confidence </a:t>
            </a:r>
          </a:p>
          <a:p>
            <a:r>
              <a:rPr lang="en-US" sz="4800" b="1" dirty="0"/>
              <a:t>yolov5n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1AFA5E-FCFD-49C7-A71B-B3CD41DAC82E}"/>
              </a:ext>
            </a:extLst>
          </p:cNvPr>
          <p:cNvSpPr txBox="1"/>
          <p:nvPr/>
        </p:nvSpPr>
        <p:spPr>
          <a:xfrm>
            <a:off x="5706552" y="3640548"/>
            <a:ext cx="60964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3200" dirty="0">
                <a:solidFill>
                  <a:srgbClr val="1D1D1F"/>
                </a:solidFill>
              </a:rPr>
              <a:t>Пика F1 (0</a:t>
            </a:r>
            <a:r>
              <a:rPr lang="en-US" sz="3200" dirty="0">
                <a:solidFill>
                  <a:srgbClr val="1D1D1F"/>
                </a:solidFill>
              </a:rPr>
              <a:t>,73</a:t>
            </a:r>
            <a:r>
              <a:rPr lang="ru-RU" sz="3200" dirty="0">
                <a:solidFill>
                  <a:srgbClr val="1D1D1F"/>
                </a:solidFill>
              </a:rPr>
              <a:t>) достигает при значении порога достоверности 0,341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8889B9-6D02-48C2-8FF3-DE239945F35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858603" cy="364644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87284B0-F03D-43E6-8E3C-EE9D85C11D4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7" y="3616959"/>
            <a:ext cx="4856576" cy="324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618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76E4B61-29AF-42FA-B4CA-A5044064948D}"/>
              </a:ext>
            </a:extLst>
          </p:cNvPr>
          <p:cNvSpPr txBox="1">
            <a:spLocks/>
          </p:cNvSpPr>
          <p:nvPr/>
        </p:nvSpPr>
        <p:spPr>
          <a:xfrm>
            <a:off x="1071839" y="1297737"/>
            <a:ext cx="5024161" cy="1362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b="1" dirty="0"/>
              <a:t>Результаты обучения</a:t>
            </a:r>
            <a:endParaRPr lang="en-US" sz="4800" b="1" dirty="0"/>
          </a:p>
          <a:p>
            <a:r>
              <a:rPr lang="en-US" sz="4800" b="1" dirty="0"/>
              <a:t>EfficientDet-Lite0</a:t>
            </a:r>
            <a:endParaRPr lang="ru-RU" sz="4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0E4EAA-6D70-462B-9DBB-81B330809DB9}"/>
              </a:ext>
            </a:extLst>
          </p:cNvPr>
          <p:cNvSpPr txBox="1"/>
          <p:nvPr/>
        </p:nvSpPr>
        <p:spPr>
          <a:xfrm>
            <a:off x="1071839" y="2920500"/>
            <a:ext cx="470116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3200" dirty="0"/>
              <a:t>После обучения на 50 эпохах «AP» составил 0,44, что ниже, чем на «yolov5n» на 4,2%</a:t>
            </a:r>
            <a:endParaRPr lang="en-US" sz="32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70FF043-8627-48BE-8C4D-0AA6A5C555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287904" y="-4916"/>
            <a:ext cx="4904096" cy="686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09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7537F02-AB66-409C-BA12-5D2009AA4202}"/>
              </a:ext>
            </a:extLst>
          </p:cNvPr>
          <p:cNvSpPr txBox="1">
            <a:spLocks/>
          </p:cNvSpPr>
          <p:nvPr/>
        </p:nvSpPr>
        <p:spPr>
          <a:xfrm>
            <a:off x="6859670" y="668497"/>
            <a:ext cx="4929613" cy="2062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b="1" dirty="0"/>
              <a:t>Время обработки</a:t>
            </a:r>
          </a:p>
          <a:p>
            <a:r>
              <a:rPr lang="ru-RU" sz="4800" b="1" dirty="0"/>
              <a:t>Эффективность</a:t>
            </a:r>
          </a:p>
          <a:p>
            <a:r>
              <a:rPr lang="en-US" sz="4800" b="1" dirty="0"/>
              <a:t>yolov8n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EF6FEF-DC25-406A-B8E5-2473B3513D87}"/>
              </a:ext>
            </a:extLst>
          </p:cNvPr>
          <p:cNvSpPr txBox="1"/>
          <p:nvPr/>
        </p:nvSpPr>
        <p:spPr>
          <a:xfrm>
            <a:off x="6859671" y="2730600"/>
            <a:ext cx="492961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3200" dirty="0"/>
              <a:t>Скорость составила 1,1 </a:t>
            </a:r>
            <a:r>
              <a:rPr lang="ru-RU" sz="3200" dirty="0" err="1"/>
              <a:t>мс</a:t>
            </a:r>
            <a:r>
              <a:rPr lang="ru-RU" sz="3200" dirty="0"/>
              <a:t> для предобработки, 7,1 </a:t>
            </a:r>
            <a:r>
              <a:rPr lang="ru-RU" sz="3200" dirty="0" err="1"/>
              <a:t>мс</a:t>
            </a:r>
            <a:r>
              <a:rPr lang="ru-RU" sz="3200" dirty="0"/>
              <a:t> на вхождение, 1,3 </a:t>
            </a:r>
            <a:r>
              <a:rPr lang="ru-RU" sz="3200" dirty="0" err="1"/>
              <a:t>мс</a:t>
            </a:r>
            <a:r>
              <a:rPr lang="ru-RU" sz="3200" dirty="0"/>
              <a:t> на постобработку, суммарно в среднем на каждый кадр уходило 9,5 </a:t>
            </a:r>
            <a:r>
              <a:rPr lang="ru-RU" sz="3200" dirty="0" err="1"/>
              <a:t>мс</a:t>
            </a:r>
            <a:endParaRPr lang="ru-RU" sz="32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C3D8DA-1780-4847-B30B-C23ABCB53A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834155"/>
            <a:ext cx="6076008" cy="369171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3785BDA-D67F-4172-8B74-B43A59B111E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1366342"/>
            <a:ext cx="6076008" cy="46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69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F7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744C2DB-3ED2-4B89-95B3-52FED9E11000}"/>
              </a:ext>
            </a:extLst>
          </p:cNvPr>
          <p:cNvSpPr txBox="1">
            <a:spLocks/>
          </p:cNvSpPr>
          <p:nvPr/>
        </p:nvSpPr>
        <p:spPr>
          <a:xfrm>
            <a:off x="891553" y="900751"/>
            <a:ext cx="4540256" cy="30131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7200" b="1" dirty="0"/>
              <a:t>Качество работы</a:t>
            </a:r>
          </a:p>
          <a:p>
            <a:r>
              <a:rPr lang="en-US" sz="7200" b="1" dirty="0"/>
              <a:t>yolov8n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CB1B1F-8DD5-418E-BC27-615CBF1B4275}"/>
              </a:ext>
            </a:extLst>
          </p:cNvPr>
          <p:cNvSpPr txBox="1"/>
          <p:nvPr/>
        </p:nvSpPr>
        <p:spPr>
          <a:xfrm>
            <a:off x="891553" y="4165565"/>
            <a:ext cx="384422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3200" dirty="0"/>
              <a:t>Как видно, результат неплохой, но это только на первый взгляд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DBCAA71-0A09-48E7-A40F-955381E6EF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431809" y="1473893"/>
            <a:ext cx="6760191" cy="396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43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9F3F9B9-EF3A-45A1-A1D0-0AE1087CD9C9}"/>
              </a:ext>
            </a:extLst>
          </p:cNvPr>
          <p:cNvSpPr txBox="1">
            <a:spLocks/>
          </p:cNvSpPr>
          <p:nvPr/>
        </p:nvSpPr>
        <p:spPr>
          <a:xfrm>
            <a:off x="6974958" y="828077"/>
            <a:ext cx="4647944" cy="16533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dirty="0" err="1">
                <a:solidFill>
                  <a:srgbClr val="F5F5F7"/>
                </a:solidFill>
                <a:highlight>
                  <a:srgbClr val="1D1D1F"/>
                </a:highlight>
              </a:rPr>
              <a:t>yolov</a:t>
            </a:r>
            <a:r>
              <a:rPr lang="ru-RU" sz="7200" b="1" dirty="0">
                <a:solidFill>
                  <a:srgbClr val="F5F5F7"/>
                </a:solidFill>
                <a:highlight>
                  <a:srgbClr val="1D1D1F"/>
                </a:highlight>
              </a:rPr>
              <a:t>5</a:t>
            </a:r>
            <a:r>
              <a:rPr lang="en-US" sz="7200" b="1" dirty="0">
                <a:solidFill>
                  <a:srgbClr val="F5F5F7"/>
                </a:solidFill>
                <a:highlight>
                  <a:srgbClr val="1D1D1F"/>
                </a:highlight>
              </a:rPr>
              <a:t>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5B7E67-DF39-4DCC-BC50-010B2812CBAF}"/>
              </a:ext>
            </a:extLst>
          </p:cNvPr>
          <p:cNvSpPr txBox="1"/>
          <p:nvPr/>
        </p:nvSpPr>
        <p:spPr>
          <a:xfrm>
            <a:off x="6974958" y="2481450"/>
            <a:ext cx="462870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3200" dirty="0">
                <a:solidFill>
                  <a:srgbClr val="F5F5F7"/>
                </a:solidFill>
                <a:highlight>
                  <a:srgbClr val="1D1D1F"/>
                </a:highlight>
              </a:rPr>
              <a:t>Скорость составила 0,4 </a:t>
            </a:r>
            <a:r>
              <a:rPr lang="ru-RU" sz="3200" dirty="0" err="1">
                <a:solidFill>
                  <a:srgbClr val="F5F5F7"/>
                </a:solidFill>
                <a:highlight>
                  <a:srgbClr val="1D1D1F"/>
                </a:highlight>
              </a:rPr>
              <a:t>мс</a:t>
            </a:r>
            <a:r>
              <a:rPr lang="ru-RU" sz="3200" dirty="0">
                <a:solidFill>
                  <a:srgbClr val="F5F5F7"/>
                </a:solidFill>
                <a:highlight>
                  <a:srgbClr val="1D1D1F"/>
                </a:highlight>
              </a:rPr>
              <a:t> для предобработки, 7,1 </a:t>
            </a:r>
            <a:r>
              <a:rPr lang="ru-RU" sz="3200" dirty="0" err="1">
                <a:solidFill>
                  <a:srgbClr val="F5F5F7"/>
                </a:solidFill>
                <a:highlight>
                  <a:srgbClr val="1D1D1F"/>
                </a:highlight>
              </a:rPr>
              <a:t>мс</a:t>
            </a:r>
            <a:r>
              <a:rPr lang="ru-RU" sz="3200" dirty="0">
                <a:solidFill>
                  <a:srgbClr val="F5F5F7"/>
                </a:solidFill>
                <a:highlight>
                  <a:srgbClr val="1D1D1F"/>
                </a:highlight>
              </a:rPr>
              <a:t> на вхождение, 1,2 </a:t>
            </a:r>
            <a:r>
              <a:rPr lang="ru-RU" sz="3200" dirty="0" err="1">
                <a:solidFill>
                  <a:srgbClr val="F5F5F7"/>
                </a:solidFill>
                <a:highlight>
                  <a:srgbClr val="1D1D1F"/>
                </a:highlight>
              </a:rPr>
              <a:t>мс</a:t>
            </a:r>
            <a:r>
              <a:rPr lang="ru-RU" sz="3200" dirty="0">
                <a:solidFill>
                  <a:srgbClr val="F5F5F7"/>
                </a:solidFill>
                <a:highlight>
                  <a:srgbClr val="1D1D1F"/>
                </a:highlight>
              </a:rPr>
              <a:t> на постобработку, суммарно в среднем на каждый кадр уходило 8,7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49D28E6-643E-4EB2-8B44-7B9325C58D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185330"/>
            <a:ext cx="6583572" cy="32032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6ADA5A8-C98D-46BA-983C-83E34AA1F57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1738940"/>
            <a:ext cx="6414977" cy="395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40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3AC5472-CCA8-49F7-AE52-9404C70DF1B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0070"/>
            <a:ext cx="6094426" cy="3437859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1F55C989-87BA-4CB8-8F2B-739055668B15}"/>
              </a:ext>
            </a:extLst>
          </p:cNvPr>
          <p:cNvSpPr txBox="1">
            <a:spLocks/>
          </p:cNvSpPr>
          <p:nvPr/>
        </p:nvSpPr>
        <p:spPr>
          <a:xfrm>
            <a:off x="805223" y="374880"/>
            <a:ext cx="4540256" cy="18100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b="1" dirty="0"/>
              <a:t>Качество работы</a:t>
            </a:r>
          </a:p>
          <a:p>
            <a:r>
              <a:rPr lang="en-US" sz="4800" b="1" dirty="0" err="1"/>
              <a:t>yolov</a:t>
            </a:r>
            <a:r>
              <a:rPr lang="ru-RU" sz="4800" b="1" dirty="0"/>
              <a:t>5</a:t>
            </a:r>
            <a:r>
              <a:rPr lang="en-US" sz="4800" b="1" dirty="0"/>
              <a:t>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BCF64B-FC70-4E05-8DFF-F7DC3FC005D7}"/>
              </a:ext>
            </a:extLst>
          </p:cNvPr>
          <p:cNvSpPr txBox="1"/>
          <p:nvPr/>
        </p:nvSpPr>
        <p:spPr>
          <a:xfrm>
            <a:off x="805223" y="2184898"/>
            <a:ext cx="454025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3200" dirty="0"/>
              <a:t>Модель предыдущего поколения способна дать фору современной архитектуре, и правильно выявить больше объектов за единицу времени</a:t>
            </a:r>
          </a:p>
        </p:txBody>
      </p:sp>
    </p:spTree>
    <p:extLst>
      <p:ext uri="{BB962C8B-B14F-4D97-AF65-F5344CB8AC3E}">
        <p14:creationId xmlns:p14="http://schemas.microsoft.com/office/powerpoint/2010/main" val="3239703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B20E58D-9B6D-4A09-B557-34306B66A8ED}"/>
              </a:ext>
            </a:extLst>
          </p:cNvPr>
          <p:cNvSpPr txBox="1">
            <a:spLocks/>
          </p:cNvSpPr>
          <p:nvPr/>
        </p:nvSpPr>
        <p:spPr>
          <a:xfrm>
            <a:off x="5636154" y="1333830"/>
            <a:ext cx="5932067" cy="19175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EfficientDet-Lite0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1AFA5E-FCFD-49C7-A71B-B3CD41DAC82E}"/>
              </a:ext>
            </a:extLst>
          </p:cNvPr>
          <p:cNvSpPr txBox="1"/>
          <p:nvPr/>
        </p:nvSpPr>
        <p:spPr>
          <a:xfrm>
            <a:off x="5636153" y="3256655"/>
            <a:ext cx="593206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3200" dirty="0">
                <a:solidFill>
                  <a:srgbClr val="1D1D1F"/>
                </a:solidFill>
              </a:rPr>
              <a:t>EfficientDet-Lite0 – быстрая модель, но её точность не самая высокая в классе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87284B0-F03D-43E6-8E3C-EE9D85C11D4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2112" y="0"/>
            <a:ext cx="3366977" cy="68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03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1F55C989-87BA-4CB8-8F2B-739055668B15}"/>
              </a:ext>
            </a:extLst>
          </p:cNvPr>
          <p:cNvSpPr txBox="1">
            <a:spLocks/>
          </p:cNvSpPr>
          <p:nvPr/>
        </p:nvSpPr>
        <p:spPr>
          <a:xfrm>
            <a:off x="557130" y="680485"/>
            <a:ext cx="4596117" cy="2535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/>
              <a:t>Демонстрация работы </a:t>
            </a:r>
            <a:r>
              <a:rPr lang="en-US" b="1" dirty="0"/>
              <a:t>yolov8n/yolov5n/efficientdet-lite0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BCF64B-FC70-4E05-8DFF-F7DC3FC005D7}"/>
              </a:ext>
            </a:extLst>
          </p:cNvPr>
          <p:cNvSpPr txBox="1"/>
          <p:nvPr/>
        </p:nvSpPr>
        <p:spPr>
          <a:xfrm>
            <a:off x="557129" y="3429000"/>
            <a:ext cx="459611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2800" dirty="0"/>
              <a:t>Использование мобильного устройства в качестве локальной </a:t>
            </a:r>
            <a:r>
              <a:rPr lang="en-US" sz="2800" dirty="0"/>
              <a:t>IP Web-</a:t>
            </a:r>
            <a:r>
              <a:rPr lang="ru-RU" sz="2800" dirty="0"/>
              <a:t>камеры, позволяющей передавать видеопоток модели в режиме реального времени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11BCFD-C9B4-4932-80BC-E1F46783C4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51575" y="1146323"/>
            <a:ext cx="5940425" cy="35115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568B9BA-F7D5-4650-9B2B-739EF72624F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51575" y="1497478"/>
            <a:ext cx="5940425" cy="420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164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9F3F9B9-EF3A-45A1-A1D0-0AE1087CD9C9}"/>
              </a:ext>
            </a:extLst>
          </p:cNvPr>
          <p:cNvSpPr txBox="1">
            <a:spLocks/>
          </p:cNvSpPr>
          <p:nvPr/>
        </p:nvSpPr>
        <p:spPr>
          <a:xfrm>
            <a:off x="1729563" y="2172832"/>
            <a:ext cx="6372446" cy="251233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7200" b="1" dirty="0">
                <a:solidFill>
                  <a:srgbClr val="F5F5F7"/>
                </a:solidFill>
                <a:highlight>
                  <a:srgbClr val="1D1D1F"/>
                </a:highlight>
              </a:rPr>
              <a:t>Благодарю за внимание</a:t>
            </a:r>
            <a:endParaRPr lang="en-US" sz="7200" b="1" dirty="0">
              <a:solidFill>
                <a:srgbClr val="F5F5F7"/>
              </a:solidFill>
              <a:highlight>
                <a:srgbClr val="1D1D1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82783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B20E58D-9B6D-4A09-B557-34306B66A8ED}"/>
              </a:ext>
            </a:extLst>
          </p:cNvPr>
          <p:cNvSpPr txBox="1">
            <a:spLocks/>
          </p:cNvSpPr>
          <p:nvPr/>
        </p:nvSpPr>
        <p:spPr>
          <a:xfrm>
            <a:off x="6096000" y="1214650"/>
            <a:ext cx="5039330" cy="1398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b="1" dirty="0"/>
              <a:t>Введение</a:t>
            </a:r>
            <a:endParaRPr lang="en-US" sz="4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1AFA5E-FCFD-49C7-A71B-B3CD41DAC82E}"/>
              </a:ext>
            </a:extLst>
          </p:cNvPr>
          <p:cNvSpPr txBox="1"/>
          <p:nvPr/>
        </p:nvSpPr>
        <p:spPr>
          <a:xfrm>
            <a:off x="6095513" y="2616967"/>
            <a:ext cx="5039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3200" dirty="0">
                <a:solidFill>
                  <a:srgbClr val="1D1D1F"/>
                </a:solidFill>
                <a:latin typeface="Noto Sans" panose="020B0502040504020204" pitchFamily="34" charset="0"/>
              </a:rPr>
              <a:t>Открытие глубокого обучения позволило по-новому взглянуть на проблематику решения сложных задач</a:t>
            </a:r>
            <a:endParaRPr lang="ru-RU" sz="3200" dirty="0">
              <a:solidFill>
                <a:srgbClr val="1D1D1F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E86F023-1A4B-47A3-8AB1-C5AE72058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02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339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76E4B61-29AF-42FA-B4CA-A5044064948D}"/>
              </a:ext>
            </a:extLst>
          </p:cNvPr>
          <p:cNvSpPr txBox="1">
            <a:spLocks/>
          </p:cNvSpPr>
          <p:nvPr/>
        </p:nvSpPr>
        <p:spPr>
          <a:xfrm>
            <a:off x="942184" y="973650"/>
            <a:ext cx="5024161" cy="1362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b="1" dirty="0"/>
              <a:t>Постановка задачи и актуальность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0E4EAA-6D70-462B-9DBB-81B330809DB9}"/>
              </a:ext>
            </a:extLst>
          </p:cNvPr>
          <p:cNvSpPr txBox="1"/>
          <p:nvPr/>
        </p:nvSpPr>
        <p:spPr>
          <a:xfrm>
            <a:off x="942184" y="2938636"/>
            <a:ext cx="524529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3200" dirty="0"/>
              <a:t>Разработать модель детектирования движущихся биологических объектов, таких как, люди, животные, птицы и т.д.</a:t>
            </a:r>
            <a:endParaRPr lang="en-US" sz="3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E8FAB7-516C-4B74-BFD5-6888E81285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3" r="35338"/>
          <a:stretch/>
        </p:blipFill>
        <p:spPr bwMode="auto">
          <a:xfrm>
            <a:off x="6298446" y="1"/>
            <a:ext cx="5893554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323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57537F02-AB66-409C-BA12-5D2009AA4202}"/>
              </a:ext>
            </a:extLst>
          </p:cNvPr>
          <p:cNvSpPr txBox="1">
            <a:spLocks/>
          </p:cNvSpPr>
          <p:nvPr/>
        </p:nvSpPr>
        <p:spPr>
          <a:xfrm>
            <a:off x="6420775" y="752748"/>
            <a:ext cx="5039330" cy="2062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b="1" dirty="0"/>
              <a:t>Методология</a:t>
            </a:r>
          </a:p>
          <a:p>
            <a:r>
              <a:rPr lang="ru-RU" sz="4800" b="1" dirty="0"/>
              <a:t>Сбор и подготовка данных</a:t>
            </a:r>
            <a:endParaRPr lang="en-US" sz="4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EF6FEF-DC25-406A-B8E5-2473B3513D87}"/>
              </a:ext>
            </a:extLst>
          </p:cNvPr>
          <p:cNvSpPr txBox="1"/>
          <p:nvPr/>
        </p:nvSpPr>
        <p:spPr>
          <a:xfrm>
            <a:off x="6420775" y="3155055"/>
            <a:ext cx="503933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3200" dirty="0"/>
              <a:t>Аннотирование, предварительная обработка, аугментация, а также разбиение данных</a:t>
            </a:r>
            <a:r>
              <a:rPr lang="en-US" sz="3200" dirty="0"/>
              <a:t>.</a:t>
            </a:r>
            <a:endParaRPr lang="ru-RU" sz="3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C0C236-951D-4C16-A9BE-BDD3F43C1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71226" cy="342899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B3CAB9D-5549-4AFE-8EA2-067FCC40E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577122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465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F7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744C2DB-3ED2-4B89-95B3-52FED9E11000}"/>
              </a:ext>
            </a:extLst>
          </p:cNvPr>
          <p:cNvSpPr txBox="1">
            <a:spLocks/>
          </p:cNvSpPr>
          <p:nvPr/>
        </p:nvSpPr>
        <p:spPr>
          <a:xfrm>
            <a:off x="891553" y="1414377"/>
            <a:ext cx="5039330" cy="16670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7200" b="1" dirty="0"/>
              <a:t>Модели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CB1B1F-8DD5-418E-BC27-615CBF1B4275}"/>
              </a:ext>
            </a:extLst>
          </p:cNvPr>
          <p:cNvSpPr txBox="1"/>
          <p:nvPr/>
        </p:nvSpPr>
        <p:spPr>
          <a:xfrm>
            <a:off x="891553" y="3081397"/>
            <a:ext cx="384422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 err="1"/>
              <a:t>Серия</a:t>
            </a:r>
            <a:r>
              <a:rPr lang="en-US" sz="3200" dirty="0"/>
              <a:t> </a:t>
            </a:r>
            <a:r>
              <a:rPr lang="en-US" sz="3200" dirty="0" err="1"/>
              <a:t>моделей</a:t>
            </a:r>
            <a:r>
              <a:rPr lang="en-US" sz="3200" dirty="0"/>
              <a:t> «YOLO» (You Only Look Once), EfficientDet-Lite0</a:t>
            </a:r>
            <a:endParaRPr lang="ru-RU" sz="32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E6BB223-3865-4A85-81B3-7CA83EE2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535" y="552742"/>
            <a:ext cx="6677465" cy="333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EBC7AA9-C67F-4570-9D5F-5C5689D03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535" y="3891475"/>
            <a:ext cx="6677465" cy="250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333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9D09D53-2724-4207-88F8-B893002B13EA}"/>
              </a:ext>
            </a:extLst>
          </p:cNvPr>
          <p:cNvPicPr/>
          <p:nvPr/>
        </p:nvPicPr>
        <p:blipFill rotWithShape="1">
          <a:blip r:embed="rId2"/>
          <a:srcRect t="61366" b="1"/>
          <a:stretch/>
        </p:blipFill>
        <p:spPr>
          <a:xfrm>
            <a:off x="35256" y="416256"/>
            <a:ext cx="6025487" cy="1591672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19F3F9B9-EF3A-45A1-A1D0-0AE1087CD9C9}"/>
              </a:ext>
            </a:extLst>
          </p:cNvPr>
          <p:cNvSpPr txBox="1">
            <a:spLocks/>
          </p:cNvSpPr>
          <p:nvPr/>
        </p:nvSpPr>
        <p:spPr>
          <a:xfrm>
            <a:off x="6583572" y="828077"/>
            <a:ext cx="5039330" cy="165337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7200" b="1" dirty="0">
                <a:solidFill>
                  <a:srgbClr val="F5F5F7"/>
                </a:solidFill>
                <a:highlight>
                  <a:srgbClr val="1D1D1F"/>
                </a:highlight>
              </a:rPr>
              <a:t>Обучение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5B7E67-DF39-4DCC-BC50-010B2812CBAF}"/>
              </a:ext>
            </a:extLst>
          </p:cNvPr>
          <p:cNvSpPr txBox="1"/>
          <p:nvPr/>
        </p:nvSpPr>
        <p:spPr>
          <a:xfrm>
            <a:off x="6564336" y="2481450"/>
            <a:ext cx="503933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3200" dirty="0">
                <a:solidFill>
                  <a:srgbClr val="F5F5F7"/>
                </a:solidFill>
                <a:highlight>
                  <a:srgbClr val="1D1D1F"/>
                </a:highlight>
              </a:rPr>
              <a:t>Первой моделью, которая была обучена – «yolov8n», самая лёгкая и высокопроизводительная модель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57306A-D611-4297-A9BC-CA02E782CA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256" y="5431780"/>
            <a:ext cx="6025487" cy="43703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A9ECF24-A0AD-4030-B506-BF0A582E7CA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5256" y="5868818"/>
            <a:ext cx="6096000" cy="57292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3884FF-04CB-41DE-A19F-D4DEFEC23A74}"/>
              </a:ext>
            </a:extLst>
          </p:cNvPr>
          <p:cNvPicPr/>
          <p:nvPr/>
        </p:nvPicPr>
        <p:blipFill rotWithShape="1">
          <a:blip r:embed="rId5"/>
          <a:srcRect b="31470"/>
          <a:stretch/>
        </p:blipFill>
        <p:spPr>
          <a:xfrm>
            <a:off x="35256" y="3743017"/>
            <a:ext cx="6025487" cy="156254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081132E-3E6B-4237-9B91-DFE762C3DC51}"/>
              </a:ext>
            </a:extLst>
          </p:cNvPr>
          <p:cNvPicPr/>
          <p:nvPr/>
        </p:nvPicPr>
        <p:blipFill rotWithShape="1">
          <a:blip r:embed="rId6"/>
          <a:srcRect t="8118" b="40934"/>
          <a:stretch/>
        </p:blipFill>
        <p:spPr>
          <a:xfrm>
            <a:off x="0" y="2024780"/>
            <a:ext cx="6095999" cy="171823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7566C98-9230-4BCE-9AE5-12C3873778C1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6209224" y="5305565"/>
            <a:ext cx="578802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45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76E4B61-29AF-42FA-B4CA-A5044064948D}"/>
              </a:ext>
            </a:extLst>
          </p:cNvPr>
          <p:cNvSpPr txBox="1">
            <a:spLocks/>
          </p:cNvSpPr>
          <p:nvPr/>
        </p:nvSpPr>
        <p:spPr>
          <a:xfrm>
            <a:off x="942184" y="1232806"/>
            <a:ext cx="5024161" cy="1362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b="1" dirty="0"/>
              <a:t>Результаты обучения</a:t>
            </a:r>
            <a:endParaRPr lang="en-US" sz="4800" b="1" dirty="0"/>
          </a:p>
          <a:p>
            <a:r>
              <a:rPr lang="en-US" sz="4800" b="1" dirty="0"/>
              <a:t>yolov8n</a:t>
            </a:r>
            <a:endParaRPr lang="ru-RU" sz="4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0E4EAA-6D70-462B-9DBB-81B330809DB9}"/>
              </a:ext>
            </a:extLst>
          </p:cNvPr>
          <p:cNvSpPr txBox="1"/>
          <p:nvPr/>
        </p:nvSpPr>
        <p:spPr>
          <a:xfrm>
            <a:off x="942184" y="2836605"/>
            <a:ext cx="470116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3200" dirty="0"/>
              <a:t>Точность после 100 эпох достигла значения 0,79, полнота составила 0,708, «mAP50» – 0,77, а «mAP50-95» – 0,53</a:t>
            </a:r>
            <a:endParaRPr lang="en-US" sz="32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3AC5472-CCA8-49F7-AE52-9404C70DF1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25265" y="0"/>
            <a:ext cx="5866735" cy="39243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4189EA-1F42-490E-A86C-F774A54E792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25265" y="3924300"/>
            <a:ext cx="5866735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098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B20E58D-9B6D-4A09-B557-34306B66A8ED}"/>
              </a:ext>
            </a:extLst>
          </p:cNvPr>
          <p:cNvSpPr txBox="1">
            <a:spLocks/>
          </p:cNvSpPr>
          <p:nvPr/>
        </p:nvSpPr>
        <p:spPr>
          <a:xfrm>
            <a:off x="5707039" y="1248770"/>
            <a:ext cx="5039330" cy="19175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b="1" dirty="0"/>
              <a:t>Матрица ошибок</a:t>
            </a:r>
          </a:p>
          <a:p>
            <a:r>
              <a:rPr lang="ru-RU" sz="4800" b="1" dirty="0"/>
              <a:t>Кривая </a:t>
            </a:r>
            <a:r>
              <a:rPr lang="en-US" sz="4800" b="1" dirty="0"/>
              <a:t>F1-Confidence</a:t>
            </a:r>
          </a:p>
          <a:p>
            <a:r>
              <a:rPr lang="en-US" sz="4800" b="1" dirty="0"/>
              <a:t>yolov8n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1AFA5E-FCFD-49C7-A71B-B3CD41DAC82E}"/>
              </a:ext>
            </a:extLst>
          </p:cNvPr>
          <p:cNvSpPr txBox="1"/>
          <p:nvPr/>
        </p:nvSpPr>
        <p:spPr>
          <a:xfrm>
            <a:off x="5706552" y="3640548"/>
            <a:ext cx="60964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3200" dirty="0">
                <a:solidFill>
                  <a:srgbClr val="1D1D1F"/>
                </a:solidFill>
              </a:rPr>
              <a:t>Пика F1 (0</a:t>
            </a:r>
            <a:r>
              <a:rPr lang="en-US" sz="3200" dirty="0">
                <a:solidFill>
                  <a:srgbClr val="1D1D1F"/>
                </a:solidFill>
              </a:rPr>
              <a:t>,73</a:t>
            </a:r>
            <a:r>
              <a:rPr lang="ru-RU" sz="3200" dirty="0">
                <a:solidFill>
                  <a:srgbClr val="1D1D1F"/>
                </a:solidFill>
              </a:rPr>
              <a:t>) достигает при значении порога достоверности 0,341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28889B9-6D02-48C2-8FF3-DE239945F3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772168" cy="367638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87284B0-F03D-43E6-8E3C-EE9D85C11D4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3676385"/>
            <a:ext cx="4772168" cy="318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24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76E4B61-29AF-42FA-B4CA-A5044064948D}"/>
              </a:ext>
            </a:extLst>
          </p:cNvPr>
          <p:cNvSpPr txBox="1">
            <a:spLocks/>
          </p:cNvSpPr>
          <p:nvPr/>
        </p:nvSpPr>
        <p:spPr>
          <a:xfrm>
            <a:off x="942184" y="871140"/>
            <a:ext cx="5024161" cy="1362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b="1" dirty="0"/>
              <a:t>Результаты обучения</a:t>
            </a:r>
            <a:endParaRPr lang="en-US" sz="4800" b="1" dirty="0"/>
          </a:p>
          <a:p>
            <a:r>
              <a:rPr lang="en-US" sz="4800" b="1" dirty="0"/>
              <a:t>yolov5n</a:t>
            </a:r>
            <a:endParaRPr lang="ru-RU" sz="4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0E4EAA-6D70-462B-9DBB-81B330809DB9}"/>
              </a:ext>
            </a:extLst>
          </p:cNvPr>
          <p:cNvSpPr txBox="1"/>
          <p:nvPr/>
        </p:nvSpPr>
        <p:spPr>
          <a:xfrm>
            <a:off x="942184" y="2513820"/>
            <a:ext cx="470116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3200" dirty="0"/>
              <a:t>Разница с моделью yolov8n очевидна, точность ниже на 7%, полнота на 6,4%, показатель «mAP50» снизился 4,3%, а «mAP50-95» на целых 13,4%</a:t>
            </a:r>
            <a:endParaRPr lang="en-US" sz="32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3AC5472-CCA8-49F7-AE52-9404C70DF1B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4"/>
          <a:stretch/>
        </p:blipFill>
        <p:spPr>
          <a:xfrm>
            <a:off x="6325265" y="0"/>
            <a:ext cx="5871506" cy="394472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54189EA-1F42-490E-A86C-F774A54E792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5265" y="3924466"/>
            <a:ext cx="5866735" cy="293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54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1808</TotalTime>
  <Words>361</Words>
  <Application>Microsoft Office PowerPoint</Application>
  <PresentationFormat>Широкоэкранный</PresentationFormat>
  <Paragraphs>49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Noto Sans</vt:lpstr>
      <vt:lpstr>Office Theme</vt:lpstr>
      <vt:lpstr>Создание модели распознавания движущихся биологических объектов на основе глубокого обучения  YOLOv8/v5/EfficientDet-Lite0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Никита Фомичёв</dc:creator>
  <cp:lastModifiedBy>Fomichev Nikita</cp:lastModifiedBy>
  <cp:revision>38</cp:revision>
  <dcterms:created xsi:type="dcterms:W3CDTF">2021-12-25T18:29:42Z</dcterms:created>
  <dcterms:modified xsi:type="dcterms:W3CDTF">2023-05-29T13:40:25Z</dcterms:modified>
</cp:coreProperties>
</file>